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9" r:id="rId6"/>
    <p:sldId id="26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00"/>
    <a:srgbClr val="8C4799"/>
    <a:srgbClr val="2DCCD3"/>
    <a:srgbClr val="0072CE"/>
    <a:srgbClr val="6CC24A"/>
    <a:srgbClr val="FF6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eva Breau" userId="c7b3d8e8-b3b7-4348-9093-99e985ac3ef8" providerId="ADAL" clId="{B1A04FD0-3C24-49BA-9136-C685FF260E15}"/>
    <pc:docChg chg="undo custSel addSld modSld">
      <pc:chgData name="Maeva Breau" userId="c7b3d8e8-b3b7-4348-9093-99e985ac3ef8" providerId="ADAL" clId="{B1A04FD0-3C24-49BA-9136-C685FF260E15}" dt="2026-10-06T13:17:28.138" v="340" actId="20577"/>
      <pc:docMkLst>
        <pc:docMk/>
      </pc:docMkLst>
      <pc:sldChg chg="delSp modSp mod">
        <pc:chgData name="Maeva Breau" userId="c7b3d8e8-b3b7-4348-9093-99e985ac3ef8" providerId="ADAL" clId="{B1A04FD0-3C24-49BA-9136-C685FF260E15}" dt="2026-10-06T13:17:28.138" v="340" actId="20577"/>
        <pc:sldMkLst>
          <pc:docMk/>
          <pc:sldMk cId="2234365152" sldId="259"/>
        </pc:sldMkLst>
        <pc:spChg chg="mod">
          <ac:chgData name="Maeva Breau" userId="c7b3d8e8-b3b7-4348-9093-99e985ac3ef8" providerId="ADAL" clId="{B1A04FD0-3C24-49BA-9136-C685FF260E15}" dt="2026-09-16T14:03:02.053" v="309" actId="255"/>
          <ac:spMkLst>
            <pc:docMk/>
            <pc:sldMk cId="2234365152" sldId="259"/>
            <ac:spMk id="2" creationId="{92C43B39-C65C-6A91-87E3-1E339D917B23}"/>
          </ac:spMkLst>
        </pc:spChg>
        <pc:spChg chg="mod">
          <ac:chgData name="Maeva Breau" userId="c7b3d8e8-b3b7-4348-9093-99e985ac3ef8" providerId="ADAL" clId="{B1A04FD0-3C24-49BA-9136-C685FF260E15}" dt="2026-10-06T13:17:11.681" v="330" actId="20577"/>
          <ac:spMkLst>
            <pc:docMk/>
            <pc:sldMk cId="2234365152" sldId="259"/>
            <ac:spMk id="12" creationId="{8181486E-D58A-CFC7-0DC4-EAA5F6613756}"/>
          </ac:spMkLst>
        </pc:spChg>
        <pc:spChg chg="mod">
          <ac:chgData name="Maeva Breau" userId="c7b3d8e8-b3b7-4348-9093-99e985ac3ef8" providerId="ADAL" clId="{B1A04FD0-3C24-49BA-9136-C685FF260E15}" dt="2026-10-06T13:16:57.691" v="323" actId="20577"/>
          <ac:spMkLst>
            <pc:docMk/>
            <pc:sldMk cId="2234365152" sldId="259"/>
            <ac:spMk id="14" creationId="{F1B42EF5-C3FB-E30B-B241-C4374387280F}"/>
          </ac:spMkLst>
        </pc:spChg>
        <pc:spChg chg="mod">
          <ac:chgData name="Maeva Breau" userId="c7b3d8e8-b3b7-4348-9093-99e985ac3ef8" providerId="ADAL" clId="{B1A04FD0-3C24-49BA-9136-C685FF260E15}" dt="2026-09-16T14:03:27.121" v="320" actId="20577"/>
          <ac:spMkLst>
            <pc:docMk/>
            <pc:sldMk cId="2234365152" sldId="259"/>
            <ac:spMk id="16" creationId="{51DD9319-D0F4-654E-8B1A-2D56E59E04DA}"/>
          </ac:spMkLst>
        </pc:spChg>
        <pc:spChg chg="mod">
          <ac:chgData name="Maeva Breau" userId="c7b3d8e8-b3b7-4348-9093-99e985ac3ef8" providerId="ADAL" clId="{B1A04FD0-3C24-49BA-9136-C685FF260E15}" dt="2026-10-06T13:17:00.710" v="324" actId="20577"/>
          <ac:spMkLst>
            <pc:docMk/>
            <pc:sldMk cId="2234365152" sldId="259"/>
            <ac:spMk id="17" creationId="{BE9550EF-6EDB-8A90-4D71-F697E5C9ACFC}"/>
          </ac:spMkLst>
        </pc:spChg>
        <pc:spChg chg="mod">
          <ac:chgData name="Maeva Breau" userId="c7b3d8e8-b3b7-4348-9093-99e985ac3ef8" providerId="ADAL" clId="{B1A04FD0-3C24-49BA-9136-C685FF260E15}" dt="2026-09-16T13:59:56.681" v="125" actId="14100"/>
          <ac:spMkLst>
            <pc:docMk/>
            <pc:sldMk cId="2234365152" sldId="259"/>
            <ac:spMk id="18" creationId="{2C374109-32F6-4DF4-04B6-179F6C7BB195}"/>
          </ac:spMkLst>
        </pc:spChg>
        <pc:spChg chg="mod">
          <ac:chgData name="Maeva Breau" userId="c7b3d8e8-b3b7-4348-9093-99e985ac3ef8" providerId="ADAL" clId="{B1A04FD0-3C24-49BA-9136-C685FF260E15}" dt="2026-09-16T14:00:00.802" v="126" actId="14100"/>
          <ac:spMkLst>
            <pc:docMk/>
            <pc:sldMk cId="2234365152" sldId="259"/>
            <ac:spMk id="19" creationId="{118DDBCA-D92D-2A86-437F-F377734E8050}"/>
          </ac:spMkLst>
        </pc:spChg>
        <pc:spChg chg="mod">
          <ac:chgData name="Maeva Breau" userId="c7b3d8e8-b3b7-4348-9093-99e985ac3ef8" providerId="ADAL" clId="{B1A04FD0-3C24-49BA-9136-C685FF260E15}" dt="2026-10-06T13:17:27.076" v="339" actId="20577"/>
          <ac:spMkLst>
            <pc:docMk/>
            <pc:sldMk cId="2234365152" sldId="259"/>
            <ac:spMk id="38" creationId="{C77EAAD8-031C-4EE9-FDF4-E20C3542346F}"/>
          </ac:spMkLst>
        </pc:spChg>
        <pc:spChg chg="mod">
          <ac:chgData name="Maeva Breau" userId="c7b3d8e8-b3b7-4348-9093-99e985ac3ef8" providerId="ADAL" clId="{B1A04FD0-3C24-49BA-9136-C685FF260E15}" dt="2026-10-06T13:17:28.138" v="340" actId="20577"/>
          <ac:spMkLst>
            <pc:docMk/>
            <pc:sldMk cId="2234365152" sldId="259"/>
            <ac:spMk id="39" creationId="{2D0FB589-990C-09E2-9736-2659BD54603C}"/>
          </ac:spMkLst>
        </pc:spChg>
        <pc:spChg chg="mod">
          <ac:chgData name="Maeva Breau" userId="c7b3d8e8-b3b7-4348-9093-99e985ac3ef8" providerId="ADAL" clId="{B1A04FD0-3C24-49BA-9136-C685FF260E15}" dt="2026-09-16T13:59:51.292" v="124" actId="1076"/>
          <ac:spMkLst>
            <pc:docMk/>
            <pc:sldMk cId="2234365152" sldId="259"/>
            <ac:spMk id="44" creationId="{9E3578F7-290D-DFD7-4D25-DA530B7012A4}"/>
          </ac:spMkLst>
        </pc:spChg>
      </pc:sldChg>
      <pc:sldChg chg="add">
        <pc:chgData name="Maeva Breau" userId="c7b3d8e8-b3b7-4348-9093-99e985ac3ef8" providerId="ADAL" clId="{B1A04FD0-3C24-49BA-9136-C685FF260E15}" dt="2026-10-06T13:16:52.827" v="321" actId="2890"/>
        <pc:sldMkLst>
          <pc:docMk/>
          <pc:sldMk cId="3000981606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F78E27-B0A2-70F2-89CD-0C73E1DE0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FB421CF-0EFA-2FEB-1ED7-92C07B3993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AC565C-2F36-A320-9352-5D1E7C2A6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D31-9D37-4D7A-9912-BC46C9817FA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B609D4-B379-7C7E-934F-2C5D4134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812406-EB25-4CC3-F842-6A50E5F1D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515E-F7F3-4540-83F0-D33BA001EF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88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1AACB5-A4E9-F08C-EE96-7ABB05DBB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EA63A1-3A4D-49D5-B2BA-32B62799F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CA6091-4D9A-1712-6DB3-F7D7EA4BC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D31-9D37-4D7A-9912-BC46C9817FA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2D369A-FC84-6559-5232-17387BBD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51A45D-0947-CB08-3D1E-D41427C45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515E-F7F3-4540-83F0-D33BA001EF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48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544694-32AA-AFEF-5154-DD6A5E5A3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584A46-69D8-5CBD-B63A-F330644FC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C8E0E6-C9C8-E302-4C25-23B65755A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D31-9D37-4D7A-9912-BC46C9817FA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90EEA6-5A38-E763-68D2-168879A7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AFACDB-8008-237C-2FD5-3778E6A55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515E-F7F3-4540-83F0-D33BA001EF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554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611652-BBE7-45ED-1598-FE8CD5E29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F16771-0A49-6AE8-A091-B451EB7CCE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EADD66A-6450-C187-1485-30686E9BC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023814-B6BB-B177-5A66-78EB0CDF1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D31-9D37-4D7A-9912-BC46C9817FA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DAE724-DE79-BD5C-9BFB-959450473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062F5D-7E86-801A-50EA-F1D7E803C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515E-F7F3-4540-83F0-D33BA001EF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788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B34840-185A-4A9F-2AB7-BB3A253C2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4DD03D-4939-5584-2832-722313C90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487CD2-D1AE-E133-195D-5D57D6EF35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30375C-1217-A5DF-33C9-8BDC23C140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FD56333-F579-1C1A-470F-8CDBC60F8D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00CA431-D61B-A701-6D6C-D4E4146DD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D31-9D37-4D7A-9912-BC46C9817FA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A792906-020C-0F82-B856-E59A052E2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5C498A3-24EA-5D11-8C10-4FF13189D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515E-F7F3-4540-83F0-D33BA001EF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3087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B9C1C8-C28A-886C-E343-1F6186055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27B336-F7F4-C46B-ED9F-8E449A6EC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D31-9D37-4D7A-9912-BC46C9817FA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513053E-D697-F4E3-5327-E83B4C878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B7D7674-4754-71D6-F2E2-478E4C17B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515E-F7F3-4540-83F0-D33BA001EF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380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1B2EA68-AF12-A8F1-DB17-29EB05B88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D31-9D37-4D7A-9912-BC46C9817FA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5833327-13BF-718F-D047-5E67623F2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20F2D5-14F3-AD04-1DE5-04AC0CC4C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515E-F7F3-4540-83F0-D33BA001EF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243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A0DC3B-355F-7175-E0A4-7BBFD056F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19FF7C-8307-4135-80B6-3CF61FAAA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1C01879-5BE9-2E55-3796-7D511B536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3B638C-F092-6025-C1B4-7E0AB8DDF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D31-9D37-4D7A-9912-BC46C9817FA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5AF9518-E5E2-60CE-755D-2D8F50E35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A513929-EDF1-4A0A-525A-6014AAFD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515E-F7F3-4540-83F0-D33BA001EF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274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5E1842-6410-C48D-3C5B-B5EFC9FB2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44513FF-C5AE-2F87-FD21-0831290CA9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6F3ECF6-93FF-509B-C66C-A926D9092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0BA3590-F0DF-B095-A932-931948E1D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D31-9D37-4D7A-9912-BC46C9817FA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CC26DB-64C4-6B09-636C-7114F3B72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F3505A-A6B5-E22B-784C-53B902E28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515E-F7F3-4540-83F0-D33BA001EF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6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1C3B34-1362-020F-87D4-65EE5FA81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F907464-6732-98E0-FCB0-659B4E7303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346241-CBC9-3A34-0B8E-B4AA5D4D4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D31-9D37-4D7A-9912-BC46C9817FA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B4B2A8-C67B-F920-745A-7A65B3124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3D0314-C829-4583-D908-0A78A3901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515E-F7F3-4540-83F0-D33BA001EF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5698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FB2085A-EDFC-10CC-41B3-208AE6AF2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23BC4E7-0EA4-435D-4321-0020D276A4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727DE0-6435-B1F9-6B8A-D3052C7C0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8BD31-9D37-4D7A-9912-BC46C9817FA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88D35C-DD12-377A-C2EF-B6EF1E462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4C6505-8D7B-D0EC-89AD-5C4C51612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515E-F7F3-4540-83F0-D33BA001EF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13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AEE23D8-A065-C8AB-FDF7-9CDA3C7D8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AE7113-F3F1-65D7-5061-D353BEE38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690806-5436-BC2F-05FA-1C9F364C7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8BD31-9D37-4D7A-9912-BC46C9817FAD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B589B3-9269-801F-5304-79C3C23B18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B1F8D8C-60AC-B2F6-EF89-57DF7114CA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D515E-F7F3-4540-83F0-D33BA001EF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125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22E85-0F6C-F650-7709-E9D947091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92D9480C-6867-1A33-46C1-4EC91FD471B8}"/>
              </a:ext>
            </a:extLst>
          </p:cNvPr>
          <p:cNvSpPr txBox="1"/>
          <p:nvPr/>
        </p:nvSpPr>
        <p:spPr>
          <a:xfrm>
            <a:off x="9548641" y="585004"/>
            <a:ext cx="2101200" cy="715089"/>
          </a:xfrm>
          <a:prstGeom prst="roundRect">
            <a:avLst/>
          </a:prstGeom>
          <a:solidFill>
            <a:srgbClr val="0072CE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WECF International (Pays Bas)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D40C94D-E4B8-B3B0-25F3-EBCF06108A0E}"/>
              </a:ext>
            </a:extLst>
          </p:cNvPr>
          <p:cNvSpPr txBox="1"/>
          <p:nvPr/>
        </p:nvSpPr>
        <p:spPr>
          <a:xfrm>
            <a:off x="5445406" y="616530"/>
            <a:ext cx="1632111" cy="715089"/>
          </a:xfrm>
          <a:prstGeom prst="roundRect">
            <a:avLst/>
          </a:prstGeom>
          <a:solidFill>
            <a:srgbClr val="2DCCD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WECF 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France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AAF0E1A-2365-592D-0121-9E6ADC6CDBC9}"/>
              </a:ext>
            </a:extLst>
          </p:cNvPr>
          <p:cNvSpPr txBox="1"/>
          <p:nvPr/>
        </p:nvSpPr>
        <p:spPr>
          <a:xfrm>
            <a:off x="7902312" y="574520"/>
            <a:ext cx="1406677" cy="715089"/>
          </a:xfrm>
          <a:prstGeom prst="roundRect">
            <a:avLst/>
          </a:prstGeom>
          <a:solidFill>
            <a:srgbClr val="0072CE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WECF 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Allemagne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C95D35A-287C-2A5F-0B2F-3358D056FB31}"/>
              </a:ext>
            </a:extLst>
          </p:cNvPr>
          <p:cNvSpPr txBox="1"/>
          <p:nvPr/>
        </p:nvSpPr>
        <p:spPr>
          <a:xfrm>
            <a:off x="133078" y="581041"/>
            <a:ext cx="1887392" cy="715089"/>
          </a:xfrm>
          <a:prstGeom prst="roundRect">
            <a:avLst/>
          </a:prstGeom>
          <a:solidFill>
            <a:srgbClr val="0072CE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WECF Réseau 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(250 partenaires)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18E9DD-6169-4080-1476-3546CC0584BF}"/>
              </a:ext>
            </a:extLst>
          </p:cNvPr>
          <p:cNvSpPr txBox="1"/>
          <p:nvPr/>
        </p:nvSpPr>
        <p:spPr>
          <a:xfrm>
            <a:off x="2952738" y="1607255"/>
            <a:ext cx="6793571" cy="408623"/>
          </a:xfrm>
          <a:prstGeom prst="roundRect">
            <a:avLst/>
          </a:prstGeom>
          <a:solidFill>
            <a:srgbClr val="2DCCD3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Conseil d’administration et Bureau (Véronique MOREIRA, Présidente)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93C743F-4293-7B0C-D91D-92084D21962A}"/>
              </a:ext>
            </a:extLst>
          </p:cNvPr>
          <p:cNvSpPr txBox="1"/>
          <p:nvPr/>
        </p:nvSpPr>
        <p:spPr>
          <a:xfrm>
            <a:off x="329657" y="2100474"/>
            <a:ext cx="11677184" cy="408623"/>
          </a:xfrm>
          <a:prstGeom prst="roundRect">
            <a:avLst/>
          </a:prstGeom>
          <a:solidFill>
            <a:srgbClr val="2DCCD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Equipe opérationnelle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C374109-32F6-4DF4-04B6-179F6C7BB195}"/>
              </a:ext>
            </a:extLst>
          </p:cNvPr>
          <p:cNvSpPr txBox="1"/>
          <p:nvPr/>
        </p:nvSpPr>
        <p:spPr>
          <a:xfrm>
            <a:off x="3255405" y="3141589"/>
            <a:ext cx="2352915" cy="715089"/>
          </a:xfrm>
          <a:prstGeom prst="roundRect">
            <a:avLst/>
          </a:prstGeom>
          <a:noFill/>
          <a:ln w="28575">
            <a:solidFill>
              <a:srgbClr val="FF6A1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Pôle Plaidoyer Santé Environnement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18DDBCA-D92D-2A86-437F-F377734E8050}"/>
              </a:ext>
            </a:extLst>
          </p:cNvPr>
          <p:cNvSpPr txBox="1"/>
          <p:nvPr/>
        </p:nvSpPr>
        <p:spPr>
          <a:xfrm>
            <a:off x="5748382" y="3151916"/>
            <a:ext cx="3263479" cy="715089"/>
          </a:xfrm>
          <a:prstGeom prst="roundRect">
            <a:avLst/>
          </a:prstGeom>
          <a:noFill/>
          <a:ln w="28575">
            <a:solidFill>
              <a:srgbClr val="6CC24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Pôle Formation et Sensibilisation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B5EDDB02-6256-F3B9-024B-F7F60E60411F}"/>
              </a:ext>
            </a:extLst>
          </p:cNvPr>
          <p:cNvSpPr txBox="1"/>
          <p:nvPr/>
        </p:nvSpPr>
        <p:spPr>
          <a:xfrm>
            <a:off x="9191644" y="3156183"/>
            <a:ext cx="2815195" cy="715089"/>
          </a:xfrm>
          <a:prstGeom prst="roundRect">
            <a:avLst/>
          </a:prstGeom>
          <a:noFill/>
          <a:ln w="28575">
            <a:solidFill>
              <a:srgbClr val="8C47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Pôle Appui écoféministe à la transition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6264C9E-30A1-74BD-C8F3-59D603962CA9}"/>
              </a:ext>
            </a:extLst>
          </p:cNvPr>
          <p:cNvSpPr txBox="1"/>
          <p:nvPr/>
        </p:nvSpPr>
        <p:spPr>
          <a:xfrm>
            <a:off x="2260122" y="612684"/>
            <a:ext cx="2621706" cy="646986"/>
          </a:xfrm>
          <a:prstGeom prst="roundRect">
            <a:avLst/>
          </a:prstGeom>
          <a:solidFill>
            <a:srgbClr val="0072CE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/>
            </a:lvl1pPr>
          </a:lstStyle>
          <a:p>
            <a:r>
              <a:rPr lang="fr-FR" sz="1600" dirty="0">
                <a:solidFill>
                  <a:schemeClr val="bg1"/>
                </a:solidFill>
              </a:rPr>
              <a:t>Conseil Consultatif international (IAB)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C77EAAD8-031C-4EE9-FDF4-E20C3542346F}"/>
              </a:ext>
            </a:extLst>
          </p:cNvPr>
          <p:cNvSpPr txBox="1"/>
          <p:nvPr/>
        </p:nvSpPr>
        <p:spPr>
          <a:xfrm>
            <a:off x="9246917" y="3998518"/>
            <a:ext cx="24359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Responsable de pôle</a:t>
            </a:r>
          </a:p>
          <a:p>
            <a:r>
              <a:rPr lang="fr-FR" dirty="0"/>
              <a:t>Responsable de projets</a:t>
            </a:r>
          </a:p>
          <a:p>
            <a:r>
              <a:rPr lang="fr-FR" dirty="0"/>
              <a:t>Chargée de projet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D0FB589-990C-09E2-9736-2659BD54603C}"/>
              </a:ext>
            </a:extLst>
          </p:cNvPr>
          <p:cNvSpPr txBox="1"/>
          <p:nvPr/>
        </p:nvSpPr>
        <p:spPr>
          <a:xfrm>
            <a:off x="5757700" y="3989227"/>
            <a:ext cx="32541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Responsable de développement Responsable pédagogique</a:t>
            </a:r>
          </a:p>
          <a:p>
            <a:r>
              <a:rPr lang="fr-FR" dirty="0"/>
              <a:t>Chargées de mission</a:t>
            </a:r>
          </a:p>
          <a:p>
            <a:endParaRPr lang="fr-FR" i="1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9E3578F7-290D-DFD7-4D25-DA530B7012A4}"/>
              </a:ext>
            </a:extLst>
          </p:cNvPr>
          <p:cNvSpPr txBox="1"/>
          <p:nvPr/>
        </p:nvSpPr>
        <p:spPr>
          <a:xfrm>
            <a:off x="461398" y="6075472"/>
            <a:ext cx="11619316" cy="408623"/>
          </a:xfrm>
          <a:prstGeom prst="roundRect">
            <a:avLst/>
          </a:prstGeom>
          <a:noFill/>
          <a:ln w="28575">
            <a:solidFill>
              <a:srgbClr val="2DCCD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Stagiaires, volontaires, bénévoles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1D7CB1B7-6E1D-4A1C-E8AE-A341A8899188}"/>
              </a:ext>
            </a:extLst>
          </p:cNvPr>
          <p:cNvCxnSpPr/>
          <p:nvPr/>
        </p:nvCxnSpPr>
        <p:spPr>
          <a:xfrm>
            <a:off x="336453" y="1495264"/>
            <a:ext cx="11677182" cy="0"/>
          </a:xfrm>
          <a:prstGeom prst="line">
            <a:avLst/>
          </a:prstGeom>
          <a:ln w="19050">
            <a:solidFill>
              <a:srgbClr val="0072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6DC65CA4-6687-58F2-C08E-BFB14F40190D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6261462" y="1331619"/>
            <a:ext cx="0" cy="159899"/>
          </a:xfrm>
          <a:prstGeom prst="line">
            <a:avLst/>
          </a:prstGeom>
          <a:ln w="19050">
            <a:solidFill>
              <a:srgbClr val="0072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92C43B39-C65C-6A91-87E3-1E339D917B23}"/>
              </a:ext>
            </a:extLst>
          </p:cNvPr>
          <p:cNvSpPr txBox="1"/>
          <p:nvPr/>
        </p:nvSpPr>
        <p:spPr>
          <a:xfrm>
            <a:off x="556967" y="3273709"/>
            <a:ext cx="2558376" cy="578882"/>
          </a:xfrm>
          <a:prstGeom prst="roundRect">
            <a:avLst/>
          </a:prstGeom>
          <a:noFill/>
          <a:ln w="28575">
            <a:solidFill>
              <a:srgbClr val="0072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Pôle Transversal</a:t>
            </a:r>
          </a:p>
          <a:p>
            <a:pPr algn="ctr"/>
            <a:endParaRPr lang="fr-FR" sz="1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1DD9319-D0F4-654E-8B1A-2D56E59E04DA}"/>
              </a:ext>
            </a:extLst>
          </p:cNvPr>
          <p:cNvSpPr txBox="1"/>
          <p:nvPr/>
        </p:nvSpPr>
        <p:spPr>
          <a:xfrm>
            <a:off x="336453" y="6441681"/>
            <a:ext cx="1256232" cy="272415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Mis à jour 09.2026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181486E-D58A-CFC7-0DC4-EAA5F6613756}"/>
              </a:ext>
            </a:extLst>
          </p:cNvPr>
          <p:cNvSpPr txBox="1"/>
          <p:nvPr/>
        </p:nvSpPr>
        <p:spPr>
          <a:xfrm>
            <a:off x="350760" y="2638963"/>
            <a:ext cx="11619316" cy="408623"/>
          </a:xfrm>
          <a:prstGeom prst="roundRect">
            <a:avLst/>
          </a:prstGeom>
          <a:noFill/>
          <a:ln w="28575">
            <a:solidFill>
              <a:srgbClr val="2DCCD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Direction </a:t>
            </a:r>
            <a:endParaRPr lang="fr-FR" i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1B42EF5-C3FB-E30B-B241-C4374387280F}"/>
              </a:ext>
            </a:extLst>
          </p:cNvPr>
          <p:cNvSpPr txBox="1"/>
          <p:nvPr/>
        </p:nvSpPr>
        <p:spPr>
          <a:xfrm>
            <a:off x="556967" y="4086868"/>
            <a:ext cx="26396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Assistante de direction</a:t>
            </a:r>
          </a:p>
          <a:p>
            <a:endParaRPr lang="fr-FR" dirty="0"/>
          </a:p>
          <a:p>
            <a:r>
              <a:rPr lang="fr-FR" dirty="0"/>
              <a:t>Missions externes (Comptabilité, RH, Webdesign, graphisme)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E9550EF-6EDB-8A90-4D71-F697E5C9ACFC}"/>
              </a:ext>
            </a:extLst>
          </p:cNvPr>
          <p:cNvSpPr txBox="1"/>
          <p:nvPr/>
        </p:nvSpPr>
        <p:spPr>
          <a:xfrm>
            <a:off x="3348456" y="4036339"/>
            <a:ext cx="2639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Responsable de pôle</a:t>
            </a:r>
          </a:p>
        </p:txBody>
      </p:sp>
    </p:spTree>
    <p:extLst>
      <p:ext uri="{BB962C8B-B14F-4D97-AF65-F5344CB8AC3E}">
        <p14:creationId xmlns:p14="http://schemas.microsoft.com/office/powerpoint/2010/main" val="2234365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64216-0CA7-EB65-BC91-F642E8A54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DFBAE76-B547-FA11-11CC-B39ED0EF529B}"/>
              </a:ext>
            </a:extLst>
          </p:cNvPr>
          <p:cNvSpPr txBox="1"/>
          <p:nvPr/>
        </p:nvSpPr>
        <p:spPr>
          <a:xfrm>
            <a:off x="9548641" y="585004"/>
            <a:ext cx="2101200" cy="715089"/>
          </a:xfrm>
          <a:prstGeom prst="roundRect">
            <a:avLst/>
          </a:prstGeom>
          <a:solidFill>
            <a:srgbClr val="0072CE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WECF International (Pays Bas)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13CEEB-979A-CDD3-6AE9-D82DD588D1C9}"/>
              </a:ext>
            </a:extLst>
          </p:cNvPr>
          <p:cNvSpPr txBox="1"/>
          <p:nvPr/>
        </p:nvSpPr>
        <p:spPr>
          <a:xfrm>
            <a:off x="5445406" y="616530"/>
            <a:ext cx="1632111" cy="715089"/>
          </a:xfrm>
          <a:prstGeom prst="roundRect">
            <a:avLst/>
          </a:prstGeom>
          <a:solidFill>
            <a:srgbClr val="2DCCD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WECF 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France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ABFAE93-D309-02CA-D38A-0718985A3EBA}"/>
              </a:ext>
            </a:extLst>
          </p:cNvPr>
          <p:cNvSpPr txBox="1"/>
          <p:nvPr/>
        </p:nvSpPr>
        <p:spPr>
          <a:xfrm>
            <a:off x="7902312" y="574520"/>
            <a:ext cx="1406677" cy="715089"/>
          </a:xfrm>
          <a:prstGeom prst="roundRect">
            <a:avLst/>
          </a:prstGeom>
          <a:solidFill>
            <a:srgbClr val="0072CE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WECF 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Allemagne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8B49D0-3733-EF46-736B-ED64DA3F139E}"/>
              </a:ext>
            </a:extLst>
          </p:cNvPr>
          <p:cNvSpPr txBox="1"/>
          <p:nvPr/>
        </p:nvSpPr>
        <p:spPr>
          <a:xfrm>
            <a:off x="133078" y="581041"/>
            <a:ext cx="1887392" cy="715089"/>
          </a:xfrm>
          <a:prstGeom prst="roundRect">
            <a:avLst/>
          </a:prstGeom>
          <a:solidFill>
            <a:srgbClr val="0072CE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WECF Réseau 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(250 partenaires)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58772C-E5E5-3A31-9F0D-4BAB337C1CA1}"/>
              </a:ext>
            </a:extLst>
          </p:cNvPr>
          <p:cNvSpPr txBox="1"/>
          <p:nvPr/>
        </p:nvSpPr>
        <p:spPr>
          <a:xfrm>
            <a:off x="2952738" y="1607255"/>
            <a:ext cx="6793571" cy="408623"/>
          </a:xfrm>
          <a:prstGeom prst="roundRect">
            <a:avLst/>
          </a:prstGeom>
          <a:solidFill>
            <a:srgbClr val="2DCCD3"/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Conseil d’administration et Bureau (Véronique MOREIRA, Présidente)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8F45A88-1046-0A00-FED4-F8987F1802A5}"/>
              </a:ext>
            </a:extLst>
          </p:cNvPr>
          <p:cNvSpPr txBox="1"/>
          <p:nvPr/>
        </p:nvSpPr>
        <p:spPr>
          <a:xfrm>
            <a:off x="329657" y="2100474"/>
            <a:ext cx="11677184" cy="408623"/>
          </a:xfrm>
          <a:prstGeom prst="roundRect">
            <a:avLst/>
          </a:prstGeom>
          <a:solidFill>
            <a:srgbClr val="2DCCD3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Equipe opérationnelle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67B2523-0691-A0C0-4493-BAF16C6C43A3}"/>
              </a:ext>
            </a:extLst>
          </p:cNvPr>
          <p:cNvSpPr txBox="1"/>
          <p:nvPr/>
        </p:nvSpPr>
        <p:spPr>
          <a:xfrm>
            <a:off x="3255405" y="3141589"/>
            <a:ext cx="2352915" cy="715089"/>
          </a:xfrm>
          <a:prstGeom prst="roundRect">
            <a:avLst/>
          </a:prstGeom>
          <a:noFill/>
          <a:ln w="28575">
            <a:solidFill>
              <a:srgbClr val="FF6A1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Pôle Plaidoyer Santé Environnement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C2D558D-ADF8-DA90-CBB5-EC7631121E82}"/>
              </a:ext>
            </a:extLst>
          </p:cNvPr>
          <p:cNvSpPr txBox="1"/>
          <p:nvPr/>
        </p:nvSpPr>
        <p:spPr>
          <a:xfrm>
            <a:off x="5748382" y="3151916"/>
            <a:ext cx="3263479" cy="715089"/>
          </a:xfrm>
          <a:prstGeom prst="roundRect">
            <a:avLst/>
          </a:prstGeom>
          <a:noFill/>
          <a:ln w="28575">
            <a:solidFill>
              <a:srgbClr val="6CC24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Pôle Formation et Sensibilisation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8020FAB-22E8-E9DC-1BCC-BC6DD512C2B4}"/>
              </a:ext>
            </a:extLst>
          </p:cNvPr>
          <p:cNvSpPr txBox="1"/>
          <p:nvPr/>
        </p:nvSpPr>
        <p:spPr>
          <a:xfrm>
            <a:off x="9191644" y="3156183"/>
            <a:ext cx="2815195" cy="715089"/>
          </a:xfrm>
          <a:prstGeom prst="roundRect">
            <a:avLst/>
          </a:prstGeom>
          <a:noFill/>
          <a:ln w="28575">
            <a:solidFill>
              <a:srgbClr val="8C47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Pôle Appui écoféministe à la transition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F045D04B-BF0B-9E2A-69C6-AD3CE7C237F9}"/>
              </a:ext>
            </a:extLst>
          </p:cNvPr>
          <p:cNvSpPr txBox="1"/>
          <p:nvPr/>
        </p:nvSpPr>
        <p:spPr>
          <a:xfrm>
            <a:off x="2260122" y="612684"/>
            <a:ext cx="2621706" cy="646986"/>
          </a:xfrm>
          <a:prstGeom prst="roundRect">
            <a:avLst/>
          </a:prstGeom>
          <a:solidFill>
            <a:srgbClr val="0072CE"/>
          </a:solidFill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/>
            </a:lvl1pPr>
          </a:lstStyle>
          <a:p>
            <a:r>
              <a:rPr lang="fr-FR" sz="1600" dirty="0">
                <a:solidFill>
                  <a:schemeClr val="bg1"/>
                </a:solidFill>
              </a:rPr>
              <a:t>Conseil Consultatif international (IAB)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9C910A52-6983-CDEE-5FBD-68EB753B7E54}"/>
              </a:ext>
            </a:extLst>
          </p:cNvPr>
          <p:cNvSpPr txBox="1"/>
          <p:nvPr/>
        </p:nvSpPr>
        <p:spPr>
          <a:xfrm>
            <a:off x="9246917" y="3998518"/>
            <a:ext cx="236539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Responsable de pôle</a:t>
            </a:r>
          </a:p>
          <a:p>
            <a:r>
              <a:rPr lang="fr-FR" i="1" dirty="0"/>
              <a:t>(Maëva Bréau)</a:t>
            </a:r>
          </a:p>
          <a:p>
            <a:r>
              <a:rPr lang="fr-FR" dirty="0"/>
              <a:t>Responsable de projets</a:t>
            </a:r>
          </a:p>
          <a:p>
            <a:r>
              <a:rPr lang="fr-FR" i="1" dirty="0"/>
              <a:t>(Léah Khayat)</a:t>
            </a:r>
          </a:p>
          <a:p>
            <a:r>
              <a:rPr lang="fr-FR" dirty="0"/>
              <a:t>Chargée de projet</a:t>
            </a:r>
          </a:p>
          <a:p>
            <a:r>
              <a:rPr lang="fr-FR" i="1" dirty="0"/>
              <a:t>(Marion Cassinot)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7D2A395-96A3-8A65-40EF-E60524C80D5D}"/>
              </a:ext>
            </a:extLst>
          </p:cNvPr>
          <p:cNvSpPr txBox="1"/>
          <p:nvPr/>
        </p:nvSpPr>
        <p:spPr>
          <a:xfrm>
            <a:off x="5757700" y="3989227"/>
            <a:ext cx="325416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Responsable de développement </a:t>
            </a:r>
            <a:r>
              <a:rPr lang="fr-FR" i="1" dirty="0"/>
              <a:t>(Axelle Sanguin de Livry)</a:t>
            </a:r>
          </a:p>
          <a:p>
            <a:r>
              <a:rPr lang="fr-FR" dirty="0"/>
              <a:t>Responsable pédagogique</a:t>
            </a:r>
          </a:p>
          <a:p>
            <a:r>
              <a:rPr lang="fr-FR" i="1" dirty="0"/>
              <a:t>(Mélanie Chevalier)</a:t>
            </a:r>
          </a:p>
          <a:p>
            <a:r>
              <a:rPr lang="fr-FR" dirty="0"/>
              <a:t>Chargées de mission</a:t>
            </a:r>
          </a:p>
          <a:p>
            <a:r>
              <a:rPr lang="fr-FR" i="1" dirty="0"/>
              <a:t>(Marie-Lou Fobis et Olivia Ralison)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FF444CEB-B239-F136-BB1C-F551EACC8D1A}"/>
              </a:ext>
            </a:extLst>
          </p:cNvPr>
          <p:cNvSpPr txBox="1"/>
          <p:nvPr/>
        </p:nvSpPr>
        <p:spPr>
          <a:xfrm>
            <a:off x="461398" y="6075472"/>
            <a:ext cx="11619316" cy="408623"/>
          </a:xfrm>
          <a:prstGeom prst="roundRect">
            <a:avLst/>
          </a:prstGeom>
          <a:noFill/>
          <a:ln w="28575">
            <a:solidFill>
              <a:srgbClr val="2DCCD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Stagiaires, volontaires, bénévoles</a:t>
            </a:r>
          </a:p>
        </p:txBody>
      </p: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EF2F3AF0-ED2A-6632-A015-4DB6ABD21215}"/>
              </a:ext>
            </a:extLst>
          </p:cNvPr>
          <p:cNvCxnSpPr/>
          <p:nvPr/>
        </p:nvCxnSpPr>
        <p:spPr>
          <a:xfrm>
            <a:off x="336453" y="1495264"/>
            <a:ext cx="11677182" cy="0"/>
          </a:xfrm>
          <a:prstGeom prst="line">
            <a:avLst/>
          </a:prstGeom>
          <a:ln w="19050">
            <a:solidFill>
              <a:srgbClr val="0072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03324FB9-29BD-D61F-F7D5-C635B493EA9D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6261462" y="1331619"/>
            <a:ext cx="0" cy="159899"/>
          </a:xfrm>
          <a:prstGeom prst="line">
            <a:avLst/>
          </a:prstGeom>
          <a:ln w="19050">
            <a:solidFill>
              <a:srgbClr val="0072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9596CF67-F085-68AA-05B5-BF931B494DF3}"/>
              </a:ext>
            </a:extLst>
          </p:cNvPr>
          <p:cNvSpPr txBox="1"/>
          <p:nvPr/>
        </p:nvSpPr>
        <p:spPr>
          <a:xfrm>
            <a:off x="556967" y="3273709"/>
            <a:ext cx="2558376" cy="578882"/>
          </a:xfrm>
          <a:prstGeom prst="roundRect">
            <a:avLst/>
          </a:prstGeom>
          <a:noFill/>
          <a:ln w="28575">
            <a:solidFill>
              <a:srgbClr val="0072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Pôle Transversal</a:t>
            </a:r>
          </a:p>
          <a:p>
            <a:pPr algn="ctr"/>
            <a:endParaRPr lang="fr-FR" sz="10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506D293-9DCA-8D07-F10F-56AECC1101ED}"/>
              </a:ext>
            </a:extLst>
          </p:cNvPr>
          <p:cNvSpPr txBox="1"/>
          <p:nvPr/>
        </p:nvSpPr>
        <p:spPr>
          <a:xfrm>
            <a:off x="336453" y="6441681"/>
            <a:ext cx="1256232" cy="272415"/>
          </a:xfrm>
          <a:prstGeom prst="round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000" dirty="0"/>
              <a:t>Mis à jour 09.2026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4E81A9C-9C51-8605-AB71-ED47D17AD75C}"/>
              </a:ext>
            </a:extLst>
          </p:cNvPr>
          <p:cNvSpPr txBox="1"/>
          <p:nvPr/>
        </p:nvSpPr>
        <p:spPr>
          <a:xfrm>
            <a:off x="350760" y="2638963"/>
            <a:ext cx="11619316" cy="408623"/>
          </a:xfrm>
          <a:prstGeom prst="roundRect">
            <a:avLst/>
          </a:prstGeom>
          <a:noFill/>
          <a:ln w="28575">
            <a:solidFill>
              <a:srgbClr val="2DCCD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Direction </a:t>
            </a:r>
            <a:r>
              <a:rPr lang="fr-FR" i="1" dirty="0"/>
              <a:t>(Maëva Bréau)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C1F4265-9176-E1D3-BCCE-CC166C2CEA7F}"/>
              </a:ext>
            </a:extLst>
          </p:cNvPr>
          <p:cNvSpPr txBox="1"/>
          <p:nvPr/>
        </p:nvSpPr>
        <p:spPr>
          <a:xfrm>
            <a:off x="556967" y="4086868"/>
            <a:ext cx="263963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Assistante de direction</a:t>
            </a:r>
          </a:p>
          <a:p>
            <a:r>
              <a:rPr lang="fr-FR" i="1" dirty="0"/>
              <a:t>(Malika </a:t>
            </a:r>
            <a:r>
              <a:rPr lang="fr-FR" i="1" dirty="0" err="1"/>
              <a:t>Berkaine</a:t>
            </a:r>
            <a:r>
              <a:rPr lang="fr-FR" i="1" dirty="0"/>
              <a:t>)</a:t>
            </a:r>
          </a:p>
          <a:p>
            <a:endParaRPr lang="fr-FR" dirty="0"/>
          </a:p>
          <a:p>
            <a:r>
              <a:rPr lang="fr-FR" dirty="0"/>
              <a:t>Missions externes (Comptabilité, RH, Webdesign, graphisme)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2F2F3DE-8970-2F73-D48D-20083AD2F1AC}"/>
              </a:ext>
            </a:extLst>
          </p:cNvPr>
          <p:cNvSpPr txBox="1"/>
          <p:nvPr/>
        </p:nvSpPr>
        <p:spPr>
          <a:xfrm>
            <a:off x="3348456" y="4036339"/>
            <a:ext cx="2639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Responsable de pôle</a:t>
            </a:r>
          </a:p>
          <a:p>
            <a:r>
              <a:rPr lang="fr-FR" i="1" dirty="0"/>
              <a:t>(Sylvie Platel)</a:t>
            </a:r>
          </a:p>
        </p:txBody>
      </p:sp>
    </p:spTree>
    <p:extLst>
      <p:ext uri="{BB962C8B-B14F-4D97-AF65-F5344CB8AC3E}">
        <p14:creationId xmlns:p14="http://schemas.microsoft.com/office/powerpoint/2010/main" val="30009816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E132739872F049B1C9EAC9D3CB75A9" ma:contentTypeVersion="46" ma:contentTypeDescription="Crée un document." ma:contentTypeScope="" ma:versionID="2a77cd191ce15f6061d44b586b76b38f">
  <xsd:schema xmlns:xsd="http://www.w3.org/2001/XMLSchema" xmlns:xs="http://www.w3.org/2001/XMLSchema" xmlns:p="http://schemas.microsoft.com/office/2006/metadata/properties" xmlns:ns2="03f21cd2-b997-4e21-a791-cf099cdf9d79" xmlns:ns3="c5914530-a595-481d-9418-54c0f04243aa" targetNamespace="http://schemas.microsoft.com/office/2006/metadata/properties" ma:root="true" ma:fieldsID="2ff2fc100be21164bae5f991a6f61355" ns2:_="" ns3:_="">
    <xsd:import namespace="03f21cd2-b997-4e21-a791-cf099cdf9d79"/>
    <xsd:import namespace="c5914530-a595-481d-9418-54c0f04243a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f21cd2-b997-4e21-a791-cf099cdf9d7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9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2ad53eb0-9ce2-4077-9163-48447acb45d1}" ma:internalName="TaxCatchAll" ma:showField="CatchAllData" ma:web="03f21cd2-b997-4e21-a791-cf099cdf9d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914530-a595-481d-9418-54c0f04243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Balises d’images" ma:readOnly="false" ma:fieldId="{5cf76f15-5ced-4ddc-b409-7134ff3c332f}" ma:taxonomyMulti="true" ma:sspId="8d5367f9-37b2-42e0-ab88-b9249dc8b5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5914530-a595-481d-9418-54c0f04243aa">
      <Terms xmlns="http://schemas.microsoft.com/office/infopath/2007/PartnerControls"/>
    </lcf76f155ced4ddcb4097134ff3c332f>
    <TaxCatchAll xmlns="03f21cd2-b997-4e21-a791-cf099cdf9d79" xsi:nil="true"/>
    <_dlc_DocId xmlns="03f21cd2-b997-4e21-a791-cf099cdf9d79">WECF-1007090210-50814</_dlc_DocId>
    <_dlc_DocIdUrl xmlns="03f21cd2-b997-4e21-a791-cf099cdf9d79">
      <Url>https://wecf365.sharepoint.com/_layouts/15/DocIdRedir.aspx?ID=WECF-1007090210-50814</Url>
      <Description>WECF-1007090210-50814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D8C03D8-1085-40C3-BBFA-273C2E568C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F6C833-2159-41A1-B34E-6167E34289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3f21cd2-b997-4e21-a791-cf099cdf9d79"/>
    <ds:schemaRef ds:uri="c5914530-a595-481d-9418-54c0f04243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A154CCF-DCCA-401B-A885-4B099C0D758A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03f21cd2-b997-4e21-a791-cf099cdf9d79"/>
    <ds:schemaRef ds:uri="c5914530-a595-481d-9418-54c0f04243aa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58DE414D-9ED8-4C8B-8C10-F731752ADFD4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229</Words>
  <Application>Microsoft Office PowerPoint</Application>
  <PresentationFormat>Widescreen</PresentationFormat>
  <Paragraphs>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Maeva Breau</dc:creator>
  <cp:lastModifiedBy>Maeva Breau</cp:lastModifiedBy>
  <cp:revision>4</cp:revision>
  <dcterms:created xsi:type="dcterms:W3CDTF">2023-11-27T13:16:44Z</dcterms:created>
  <dcterms:modified xsi:type="dcterms:W3CDTF">2026-10-06T13:17:29Z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0x0101005CE132739872F049B1C9EAC9D3CB75A9</vt:lpwstr>
  </property>
  <property fmtid="{D5CDD505-2E9C-101B-9397-08002B2CF9AE}" pid="3" name="_dlc_DocIdItemGuid">
    <vt:lpwstr>024bfcb1-f002-4922-8570-a6f0eb26e736</vt:lpwstr>
  </property>
  <property fmtid="{D5CDD505-2E9C-101B-9397-08002B2CF9AE}" pid="4" name="MediaServiceImageTags">
    <vt:lpwstr/>
  </property>
</Properties>
</file>